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52" dt="2026-09-28T08:20:53.444"/>
    <p1510:client id="{807A59FB-91B8-DB29-3B0A-9DD6E5907686}" v="1002" dt="2026-09-28T08:09:54.09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308" y="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B691F57-F61A-1504-B1FF-4D113DC04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90"/>
            <a:ext cx="1069162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268565" y="4298719"/>
            <a:ext cx="1843405" cy="942566"/>
          </a:xfrm>
          <a:prstGeom prst="rect">
            <a:avLst/>
          </a:prstGeom>
        </p:spPr>
        <p:txBody>
          <a:bodyPr vert="horz" wrap="square" lIns="0" tIns="31750" rIns="0" bIns="0" rtlCol="0" anchor="t">
            <a:spAutoFit/>
          </a:bodyPr>
          <a:lstStyle/>
          <a:p>
            <a:pPr marL="12700" marR="612140" indent="6350">
              <a:lnSpc>
                <a:spcPts val="2250"/>
              </a:lnSpc>
              <a:spcBef>
                <a:spcPts val="250"/>
              </a:spcBef>
            </a:pPr>
            <a:r>
              <a:rPr lang="ja-JP" sz="1950" b="1" spc="-7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初売り福袋</a:t>
            </a:r>
            <a:endParaRPr lang="en-US" altLang="ja-JP" sz="1950" dirty="0">
              <a:solidFill>
                <a:srgbClr val="000000"/>
              </a:solidFill>
              <a:latin typeface="Yu Gothic"/>
              <a:ea typeface="Yu Gothic"/>
              <a:cs typeface="A-OTF UD Shin Go Pro B"/>
            </a:endParaRPr>
          </a:p>
          <a:p>
            <a:pPr marL="12700" marR="612140" indent="6350">
              <a:lnSpc>
                <a:spcPts val="2250"/>
              </a:lnSpc>
              <a:spcBef>
                <a:spcPts val="250"/>
              </a:spcBef>
            </a:pPr>
            <a:r>
              <a:rPr lang="ja-JP" sz="1950" b="1" spc="-75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イチ押し</a:t>
            </a:r>
            <a:r>
              <a:rPr sz="1950" b="1" spc="-75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!</a:t>
            </a:r>
            <a:endParaRPr sz="1950" dirty="0">
              <a:latin typeface="Yu Gothic"/>
              <a:ea typeface="Yu Gothic"/>
              <a:cs typeface="A-OTF UD Shin Go Pro B"/>
            </a:endParaRPr>
          </a:p>
          <a:p>
            <a:pPr marL="18415">
              <a:lnSpc>
                <a:spcPts val="2190"/>
              </a:lnSpc>
            </a:pPr>
            <a:r>
              <a:rPr sz="1950" b="1" spc="-5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日用品</a:t>
            </a:r>
            <a:r>
              <a:rPr sz="1950" b="1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5</a:t>
            </a:r>
            <a:r>
              <a:rPr sz="1950" b="1" spc="-185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点セット</a:t>
            </a:r>
            <a:endParaRPr sz="1950" dirty="0">
              <a:latin typeface="Yu Gothic"/>
              <a:ea typeface="Yu Gothic"/>
              <a:cs typeface="A-OTF UD Shin Go Pro B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69327" y="5966724"/>
            <a:ext cx="621665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24</a:t>
            </a:r>
            <a:r>
              <a:rPr sz="1200" spc="-28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セット</a:t>
            </a:r>
            <a:endParaRPr sz="1200" dirty="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75472" y="5946721"/>
            <a:ext cx="654685" cy="651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14100"/>
              </a:lnSpc>
              <a:spcBef>
                <a:spcPts val="90"/>
              </a:spcBef>
            </a:pPr>
            <a:r>
              <a:rPr sz="1200" spc="-15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受注単位</a:t>
            </a:r>
            <a:r>
              <a:rPr sz="1200" spc="-229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商品サイズ</a:t>
            </a:r>
            <a:r>
              <a:rPr sz="1200" spc="-15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個装形態</a:t>
            </a:r>
            <a:endParaRPr sz="1200" dirty="0" err="1">
              <a:latin typeface="Yu Gothic"/>
              <a:ea typeface="Yu Gothic"/>
              <a:cs typeface="A-OTF UD Shin Go Pro 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69300" y="6155362"/>
            <a:ext cx="1966595" cy="436145"/>
          </a:xfrm>
          <a:prstGeom prst="rect">
            <a:avLst/>
          </a:prstGeom>
        </p:spPr>
        <p:txBody>
          <a:bodyPr vert="horz" wrap="square" lIns="0" tIns="11430" rIns="0" bIns="0" rtlCol="0" anchor="t">
            <a:spAutoFit/>
          </a:bodyPr>
          <a:lstStyle/>
          <a:p>
            <a:pPr marL="12700" marR="5080">
              <a:lnSpc>
                <a:spcPct val="113999"/>
              </a:lnSpc>
              <a:spcBef>
                <a:spcPts val="90"/>
              </a:spcBef>
            </a:pPr>
            <a:r>
              <a:rPr sz="120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紙袋</a:t>
            </a:r>
            <a:r>
              <a:rPr sz="1200" spc="-2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／310×320×115mm</a:t>
            </a:r>
            <a:endParaRPr lang="en-US" sz="1200">
              <a:solidFill>
                <a:srgbClr val="000000"/>
              </a:solidFill>
              <a:latin typeface="Yu Gothic"/>
              <a:ea typeface="Yu Gothic"/>
              <a:cs typeface="A-OTF UD Shin Go Pro R"/>
            </a:endParaRPr>
          </a:p>
          <a:p>
            <a:pPr marL="12700" marR="5080">
              <a:lnSpc>
                <a:spcPct val="113999"/>
              </a:lnSpc>
              <a:spcBef>
                <a:spcPts val="90"/>
              </a:spcBef>
            </a:pPr>
            <a:r>
              <a:rPr sz="1200" spc="-210" dirty="0" err="1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透明袋</a:t>
            </a:r>
            <a:r>
              <a:rPr sz="1200" dirty="0" err="1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（紙袋同梱</a:t>
            </a:r>
            <a:r>
              <a:rPr sz="1200" spc="-5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）</a:t>
            </a:r>
            <a:endParaRPr sz="1200" dirty="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89596" y="6629374"/>
            <a:ext cx="1149350" cy="187872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841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45"/>
              </a:spcBef>
            </a:pPr>
            <a:r>
              <a:rPr sz="1100" spc="-65" dirty="0" err="1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カートン割れ不可</a:t>
            </a:r>
            <a:endParaRPr sz="1100" dirty="0" err="1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64818" y="6400943"/>
            <a:ext cx="13462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1300" spc="-50" dirty="0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4</a:t>
            </a:r>
            <a:endParaRPr sz="1300" dirty="0">
              <a:latin typeface="Yu Gothic"/>
              <a:ea typeface="Yu Gothic"/>
              <a:cs typeface="A-OTF UD Shin Go Pro M"/>
            </a:endParaRPr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22113CA6-8092-1859-3A85-E95C883E68F8}"/>
              </a:ext>
            </a:extLst>
          </p:cNvPr>
          <p:cNvSpPr txBox="1"/>
          <p:nvPr/>
        </p:nvSpPr>
        <p:spPr>
          <a:xfrm>
            <a:off x="7298192" y="5093447"/>
            <a:ext cx="1073150" cy="766877"/>
          </a:xfrm>
          <a:prstGeom prst="rect">
            <a:avLst/>
          </a:prstGeom>
        </p:spPr>
        <p:txBody>
          <a:bodyPr vert="horz" wrap="square" lIns="0" tIns="147320" rIns="0" bIns="0" rtlCol="0" anchor="t">
            <a:spAutoFit/>
          </a:bodyPr>
          <a:lstStyle>
            <a:defPPr>
              <a:defRPr kern="0"/>
            </a:defPPr>
          </a:lstStyle>
          <a:p>
            <a:pPr marL="22860">
              <a:lnSpc>
                <a:spcPct val="100000"/>
              </a:lnSpc>
              <a:spcBef>
                <a:spcPts val="1160"/>
              </a:spcBef>
              <a:tabLst>
                <a:tab pos="1059815" algn="l"/>
              </a:tabLst>
            </a:pPr>
            <a:r>
              <a:rPr sz="1550" b="1" u="sng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55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550" b="1" spc="-125" dirty="0" err="1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550" dirty="0" err="1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31" name="object 7">
            <a:extLst>
              <a:ext uri="{FF2B5EF4-FFF2-40B4-BE49-F238E27FC236}">
                <a16:creationId xmlns:a16="http://schemas.microsoft.com/office/drawing/2014/main" id="{BBEFE659-D80B-3B80-A295-D7513C203846}"/>
              </a:ext>
            </a:extLst>
          </p:cNvPr>
          <p:cNvSpPr txBox="1"/>
          <p:nvPr/>
        </p:nvSpPr>
        <p:spPr>
          <a:xfrm>
            <a:off x="9968360" y="5560609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33" name="object 8">
            <a:extLst>
              <a:ext uri="{FF2B5EF4-FFF2-40B4-BE49-F238E27FC236}">
                <a16:creationId xmlns:a16="http://schemas.microsoft.com/office/drawing/2014/main" id="{0ADF3781-E80F-78A1-7728-53C7A7E6605E}"/>
              </a:ext>
            </a:extLst>
          </p:cNvPr>
          <p:cNvSpPr txBox="1"/>
          <p:nvPr/>
        </p:nvSpPr>
        <p:spPr>
          <a:xfrm>
            <a:off x="9968360" y="5703484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別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grpSp>
        <p:nvGrpSpPr>
          <p:cNvPr id="37" name="object 4">
            <a:extLst>
              <a:ext uri="{FF2B5EF4-FFF2-40B4-BE49-F238E27FC236}">
                <a16:creationId xmlns:a16="http://schemas.microsoft.com/office/drawing/2014/main" id="{007E1EBE-8FC7-89CD-06B5-1405D45250F0}"/>
              </a:ext>
            </a:extLst>
          </p:cNvPr>
          <p:cNvGrpSpPr/>
          <p:nvPr/>
        </p:nvGrpSpPr>
        <p:grpSpPr>
          <a:xfrm>
            <a:off x="7305135" y="5935828"/>
            <a:ext cx="2835445" cy="0"/>
            <a:chOff x="7137000" y="5857398"/>
            <a:chExt cx="2835445" cy="0"/>
          </a:xfrm>
        </p:grpSpPr>
        <p:sp>
          <p:nvSpPr>
            <p:cNvPr id="35" name="object 5">
              <a:extLst>
                <a:ext uri="{FF2B5EF4-FFF2-40B4-BE49-F238E27FC236}">
                  <a16:creationId xmlns:a16="http://schemas.microsoft.com/office/drawing/2014/main" id="{969C1F6D-9609-638B-EF7F-719D421F0B4C}"/>
                </a:ext>
              </a:extLst>
            </p:cNvPr>
            <p:cNvSpPr/>
            <p:nvPr/>
          </p:nvSpPr>
          <p:spPr>
            <a:xfrm>
              <a:off x="7137000" y="5857398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5">
                  <a:moveTo>
                    <a:pt x="0" y="0"/>
                  </a:moveTo>
                  <a:lnTo>
                    <a:pt x="1052995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36" name="object 6">
              <a:extLst>
                <a:ext uri="{FF2B5EF4-FFF2-40B4-BE49-F238E27FC236}">
                  <a16:creationId xmlns:a16="http://schemas.microsoft.com/office/drawing/2014/main" id="{D035BA64-74C7-B183-6423-4DCFE4BF1A7D}"/>
                </a:ext>
              </a:extLst>
            </p:cNvPr>
            <p:cNvSpPr/>
            <p:nvPr/>
          </p:nvSpPr>
          <p:spPr>
            <a:xfrm>
              <a:off x="8190000" y="5857398"/>
              <a:ext cx="1782445" cy="0"/>
            </a:xfrm>
            <a:custGeom>
              <a:avLst/>
              <a:gdLst/>
              <a:ahLst/>
              <a:cxnLst/>
              <a:rect l="l" t="t" r="r" b="b"/>
              <a:pathLst>
                <a:path w="1782445">
                  <a:moveTo>
                    <a:pt x="0" y="0"/>
                  </a:moveTo>
                  <a:lnTo>
                    <a:pt x="1782000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39" name="object 13">
            <a:extLst>
              <a:ext uri="{FF2B5EF4-FFF2-40B4-BE49-F238E27FC236}">
                <a16:creationId xmlns:a16="http://schemas.microsoft.com/office/drawing/2014/main" id="{3EB02F02-8524-BE80-F27E-F17B9669C6BB}"/>
              </a:ext>
            </a:extLst>
          </p:cNvPr>
          <p:cNvSpPr txBox="1"/>
          <p:nvPr/>
        </p:nvSpPr>
        <p:spPr>
          <a:xfrm>
            <a:off x="8694597" y="5366243"/>
            <a:ext cx="1202690" cy="66548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r>
              <a:rPr lang="en-US" sz="42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428</a:t>
            </a:r>
            <a:endParaRPr sz="42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id="{AF69FE31-B39D-DD78-4259-1C463D082815}"/>
              </a:ext>
            </a:extLst>
          </p:cNvPr>
          <p:cNvSpPr txBox="1"/>
          <p:nvPr/>
        </p:nvSpPr>
        <p:spPr>
          <a:xfrm>
            <a:off x="7221685" y="5171358"/>
            <a:ext cx="2743199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2000" b="1" dirty="0">
                <a:latin typeface="游ゴシック"/>
                <a:ea typeface="游ゴシック"/>
              </a:rPr>
              <a:t>61383</a:t>
            </a:r>
            <a:endParaRPr lang="en-US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</Words>
  <Application>Microsoft Office PowerPoint</Application>
  <PresentationFormat>ユーザー設定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Yu Gothic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福袋2027_P01-10.indd</dc:title>
  <cp:lastModifiedBy>恵美子 川上</cp:lastModifiedBy>
  <cp:revision>49</cp:revision>
  <dcterms:created xsi:type="dcterms:W3CDTF">2026-09-28T04:20:42Z</dcterms:created>
  <dcterms:modified xsi:type="dcterms:W3CDTF">2026-09-29T04:24:38Z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