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2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08" dt="2026-09-28T08:23:58.529"/>
    <p1510:client id="{807A59FB-91B8-DB29-3B0A-9DD6E5907686}" v="1002" dt="2026-09-28T08:09:54.09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0" d="100"/>
          <a:sy n="300" d="100"/>
        </p:scale>
        <p:origin x="-14008" y="-1143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FCCFB2-CAC1-4720-8E44-2D840F76C858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C57792-153F-48E7-B300-27297D2C54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8368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C57792-153F-48E7-B300-27297D2C546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2550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D05C560A-DB82-FA0B-50BC-6AE534902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8" y="13315"/>
            <a:ext cx="10691621" cy="755526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8313019" y="5806992"/>
            <a:ext cx="967105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b="1" spc="-10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B"/>
              </a:rPr>
              <a:t>金笑福袋 華やか</a:t>
            </a:r>
            <a:endParaRPr sz="1000" dirty="0">
              <a:latin typeface="游ゴシック" panose="020B0400000000000000" pitchFamily="50" charset="-128"/>
              <a:ea typeface="游ゴシック" panose="020B0400000000000000" pitchFamily="50" charset="-128"/>
              <a:cs typeface="A-OTF UD Shin Go Pro B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12505" y="5944195"/>
            <a:ext cx="966469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b="1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B"/>
              </a:rPr>
              <a:t>日用品5</a:t>
            </a:r>
            <a:r>
              <a:rPr sz="1000" b="1" spc="-95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B"/>
              </a:rPr>
              <a:t>点セット</a:t>
            </a:r>
            <a:endParaRPr sz="1000" dirty="0">
              <a:latin typeface="游ゴシック" panose="020B0400000000000000" pitchFamily="50" charset="-128"/>
              <a:ea typeface="游ゴシック" panose="020B0400000000000000" pitchFamily="50" charset="-128"/>
              <a:cs typeface="A-OTF UD Shin Go Pro B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13019" y="6565365"/>
            <a:ext cx="854710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40" dirty="0">
                <a:solidFill>
                  <a:srgbClr val="231F20"/>
                </a:solidFill>
                <a:latin typeface="A-OTF UD Shin Go Pro M"/>
                <a:cs typeface="A-OTF UD Shin Go Pro M"/>
              </a:rPr>
              <a:t>受注単位  </a:t>
            </a:r>
            <a:r>
              <a:rPr sz="750" spc="-20" dirty="0">
                <a:solidFill>
                  <a:srgbClr val="231F20"/>
                </a:solidFill>
                <a:latin typeface="A-OTF UD Shin Go Pro R"/>
                <a:cs typeface="A-OTF UD Shin Go Pro R"/>
              </a:rPr>
              <a:t>54</a:t>
            </a:r>
            <a:r>
              <a:rPr sz="750" spc="-135" dirty="0">
                <a:solidFill>
                  <a:srgbClr val="231F20"/>
                </a:solidFill>
                <a:latin typeface="A-OTF UD Shin Go Pro R"/>
                <a:cs typeface="A-OTF UD Shin Go Pro R"/>
              </a:rPr>
              <a:t>セット</a:t>
            </a:r>
            <a:endParaRPr sz="750">
              <a:latin typeface="A-OTF UD Shin Go Pro R"/>
              <a:cs typeface="A-OTF UD Shin Go Pro 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13019" y="6690524"/>
            <a:ext cx="1666239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-50" dirty="0">
                <a:solidFill>
                  <a:srgbClr val="231F20"/>
                </a:solidFill>
                <a:latin typeface="A-OTF UD Shin Go Pro M"/>
                <a:cs typeface="A-OTF UD Shin Go Pro M"/>
              </a:rPr>
              <a:t>商品サイズ </a:t>
            </a:r>
            <a:r>
              <a:rPr sz="750" spc="-15" dirty="0">
                <a:solidFill>
                  <a:srgbClr val="231F20"/>
                </a:solidFill>
                <a:latin typeface="A-OTF UD Shin Go Pro R"/>
                <a:cs typeface="A-OTF UD Shin Go Pro R"/>
              </a:rPr>
              <a:t>紙袋</a:t>
            </a:r>
            <a:r>
              <a:rPr sz="750" spc="-35" dirty="0">
                <a:solidFill>
                  <a:srgbClr val="231F20"/>
                </a:solidFill>
                <a:latin typeface="A-OTF UD Shin Go Pro R"/>
                <a:cs typeface="A-OTF UD Shin Go Pro R"/>
              </a:rPr>
              <a:t>／310×320×115mm</a:t>
            </a:r>
            <a:endParaRPr sz="750">
              <a:latin typeface="A-OTF UD Shin Go Pro R"/>
              <a:cs typeface="A-OTF UD Shin Go Pro R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13002" y="6815656"/>
            <a:ext cx="1300480" cy="139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750" spc="40" dirty="0">
                <a:solidFill>
                  <a:srgbClr val="231F20"/>
                </a:solidFill>
                <a:latin typeface="A-OTF UD Shin Go Pro M"/>
                <a:cs typeface="A-OTF UD Shin Go Pro M"/>
              </a:rPr>
              <a:t>個装形態  </a:t>
            </a:r>
            <a:r>
              <a:rPr sz="750" spc="-145" dirty="0">
                <a:solidFill>
                  <a:srgbClr val="231F20"/>
                </a:solidFill>
                <a:latin typeface="A-OTF UD Shin Go Pro R"/>
                <a:cs typeface="A-OTF UD Shin Go Pro R"/>
              </a:rPr>
              <a:t>透明袋</a:t>
            </a:r>
            <a:r>
              <a:rPr sz="750" spc="-10" dirty="0">
                <a:solidFill>
                  <a:srgbClr val="231F20"/>
                </a:solidFill>
                <a:latin typeface="A-OTF UD Shin Go Pro R"/>
                <a:cs typeface="A-OTF UD Shin Go Pro R"/>
              </a:rPr>
              <a:t>（紙袋同梱</a:t>
            </a:r>
            <a:r>
              <a:rPr sz="750" spc="-50" dirty="0">
                <a:solidFill>
                  <a:srgbClr val="231F20"/>
                </a:solidFill>
                <a:latin typeface="A-OTF UD Shin Go Pro R"/>
                <a:cs typeface="A-OTF UD Shin Go Pro R"/>
              </a:rPr>
              <a:t>）</a:t>
            </a:r>
            <a:endParaRPr sz="750" dirty="0">
              <a:latin typeface="A-OTF UD Shin Go Pro R"/>
              <a:cs typeface="A-OTF UD Shin Go Pro R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334006" y="6961187"/>
            <a:ext cx="648335" cy="105157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2700" rIns="0" bIns="0" rtlCol="0">
            <a:spAutoFit/>
          </a:bodyPr>
          <a:lstStyle/>
          <a:p>
            <a:pPr marL="19050" algn="ctr">
              <a:lnSpc>
                <a:spcPct val="100000"/>
              </a:lnSpc>
              <a:spcBef>
                <a:spcPts val="100"/>
              </a:spcBef>
            </a:pPr>
            <a:r>
              <a:rPr sz="600" spc="-35" dirty="0">
                <a:solidFill>
                  <a:srgbClr val="FFFFFF"/>
                </a:solidFill>
                <a:latin typeface="A-OTF UD Shin Go Pro R"/>
                <a:cs typeface="A-OTF UD Shin Go Pro R"/>
              </a:rPr>
              <a:t>カートン割れ不可</a:t>
            </a:r>
            <a:endParaRPr sz="600">
              <a:latin typeface="A-OTF UD Shin Go Pro R"/>
              <a:cs typeface="A-OTF UD Shin Go Pro R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018003" y="6961187"/>
            <a:ext cx="925830" cy="105157"/>
          </a:xfrm>
          <a:prstGeom prst="rect">
            <a:avLst/>
          </a:prstGeom>
          <a:solidFill>
            <a:srgbClr val="008CB6"/>
          </a:solidFill>
        </p:spPr>
        <p:txBody>
          <a:bodyPr vert="horz" wrap="square" lIns="0" tIns="12700" rIns="0" bIns="0" rtlCol="0">
            <a:spAutoFit/>
          </a:bodyPr>
          <a:lstStyle/>
          <a:p>
            <a:pPr marL="26034" algn="ctr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FFFFFF"/>
                </a:solidFill>
                <a:latin typeface="A-OTF UD Shin Go Pro R"/>
                <a:cs typeface="A-OTF UD Shin Go Pro R"/>
              </a:rPr>
              <a:t>出荷開始日：</a:t>
            </a:r>
            <a:r>
              <a:rPr sz="600" spc="-60" dirty="0">
                <a:solidFill>
                  <a:srgbClr val="FFFFFF"/>
                </a:solidFill>
                <a:latin typeface="A-OTF UD Shin Go Pro R"/>
                <a:cs typeface="A-OTF UD Shin Go Pro R"/>
              </a:rPr>
              <a:t>11</a:t>
            </a:r>
            <a:r>
              <a:rPr sz="600" dirty="0">
                <a:solidFill>
                  <a:srgbClr val="FFFFFF"/>
                </a:solidFill>
                <a:latin typeface="A-OTF UD Shin Go Pro R"/>
                <a:cs typeface="A-OTF UD Shin Go Pro R"/>
              </a:rPr>
              <a:t>月2</a:t>
            </a:r>
            <a:r>
              <a:rPr sz="600" spc="-254" dirty="0">
                <a:solidFill>
                  <a:srgbClr val="FFFFFF"/>
                </a:solidFill>
                <a:latin typeface="A-OTF UD Shin Go Pro R"/>
                <a:cs typeface="A-OTF UD Shin Go Pro R"/>
              </a:rPr>
              <a:t>日</a:t>
            </a:r>
            <a:r>
              <a:rPr sz="600" spc="-110" dirty="0">
                <a:solidFill>
                  <a:srgbClr val="FFFFFF"/>
                </a:solidFill>
                <a:latin typeface="A-OTF UD Shin Go Pro R"/>
                <a:cs typeface="A-OTF UD Shin Go Pro R"/>
              </a:rPr>
              <a:t>（</a:t>
            </a:r>
            <a:r>
              <a:rPr sz="600" spc="-114" dirty="0">
                <a:solidFill>
                  <a:srgbClr val="FFFFFF"/>
                </a:solidFill>
                <a:latin typeface="A-OTF UD Shin Go Pro R"/>
                <a:cs typeface="A-OTF UD Shin Go Pro R"/>
              </a:rPr>
              <a:t>月</a:t>
            </a:r>
            <a:r>
              <a:rPr sz="600" spc="-65" dirty="0">
                <a:solidFill>
                  <a:srgbClr val="FFFFFF"/>
                </a:solidFill>
                <a:latin typeface="A-OTF UD Shin Go Pro R"/>
                <a:cs typeface="A-OTF UD Shin Go Pro R"/>
              </a:rPr>
              <a:t>）</a:t>
            </a:r>
            <a:endParaRPr sz="600" dirty="0">
              <a:latin typeface="A-OTF UD Shin Go Pro R"/>
              <a:cs typeface="A-OTF UD Shin Go Pro R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19819" y="5804017"/>
            <a:ext cx="1188085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b="1" spc="-40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B"/>
              </a:rPr>
              <a:t>金笑福袋 エレガント</a:t>
            </a:r>
            <a:endParaRPr sz="1000" dirty="0">
              <a:latin typeface="游ゴシック" panose="020B0400000000000000" pitchFamily="50" charset="-128"/>
              <a:ea typeface="游ゴシック" panose="020B0400000000000000" pitchFamily="50" charset="-128"/>
              <a:cs typeface="A-OTF UD Shin Go Pro B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19305" y="5941219"/>
            <a:ext cx="966469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b="1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B"/>
              </a:rPr>
              <a:t>日用品6</a:t>
            </a:r>
            <a:r>
              <a:rPr sz="1000" b="1" spc="-95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B"/>
              </a:rPr>
              <a:t>点セット</a:t>
            </a:r>
            <a:endParaRPr sz="1000" dirty="0">
              <a:latin typeface="游ゴシック" panose="020B0400000000000000" pitchFamily="50" charset="-128"/>
              <a:ea typeface="游ゴシック" panose="020B0400000000000000" pitchFamily="50" charset="-128"/>
              <a:cs typeface="A-OTF UD Shin Go Pro B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319803" y="6550387"/>
            <a:ext cx="1666239" cy="40132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750" spc="40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M"/>
              </a:rPr>
              <a:t>受注単位  </a:t>
            </a:r>
            <a:r>
              <a:rPr sz="750" spc="-20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R"/>
              </a:rPr>
              <a:t>20</a:t>
            </a:r>
            <a:r>
              <a:rPr sz="750" spc="-135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R"/>
              </a:rPr>
              <a:t>セット</a:t>
            </a:r>
            <a:endParaRPr sz="750" dirty="0">
              <a:latin typeface="游ゴシック" panose="020B0400000000000000" pitchFamily="50" charset="-128"/>
              <a:ea typeface="游ゴシック" panose="020B0400000000000000" pitchFamily="50" charset="-128"/>
              <a:cs typeface="A-OTF UD Shin Go Pro R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750" spc="-50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M"/>
              </a:rPr>
              <a:t>商品サイズ </a:t>
            </a:r>
            <a:r>
              <a:rPr sz="750" spc="-15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R"/>
              </a:rPr>
              <a:t>紙袋</a:t>
            </a:r>
            <a:r>
              <a:rPr sz="750" spc="-35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R"/>
              </a:rPr>
              <a:t>／310×320×115mm</a:t>
            </a:r>
            <a:endParaRPr sz="750" dirty="0">
              <a:latin typeface="游ゴシック" panose="020B0400000000000000" pitchFamily="50" charset="-128"/>
              <a:ea typeface="游ゴシック" panose="020B0400000000000000" pitchFamily="50" charset="-128"/>
              <a:cs typeface="A-OTF UD Shin Go Pro R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750" spc="40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M"/>
              </a:rPr>
              <a:t>個装形態  </a:t>
            </a:r>
            <a:r>
              <a:rPr sz="750" spc="-145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R"/>
              </a:rPr>
              <a:t>透明袋</a:t>
            </a:r>
            <a:r>
              <a:rPr sz="750" spc="-10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R"/>
              </a:rPr>
              <a:t>（紙袋同梱</a:t>
            </a:r>
            <a:r>
              <a:rPr sz="750" spc="-50" dirty="0">
                <a:solidFill>
                  <a:srgbClr val="231F2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R"/>
              </a:rPr>
              <a:t>）</a:t>
            </a:r>
            <a:endParaRPr sz="750" dirty="0">
              <a:latin typeface="游ゴシック" panose="020B0400000000000000" pitchFamily="50" charset="-128"/>
              <a:ea typeface="游ゴシック" panose="020B0400000000000000" pitchFamily="50" charset="-128"/>
              <a:cs typeface="A-OTF UD Shin Go Pro R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340798" y="6961187"/>
            <a:ext cx="648335" cy="105157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2700" rIns="0" bIns="0" rtlCol="0">
            <a:spAutoFit/>
          </a:bodyPr>
          <a:lstStyle/>
          <a:p>
            <a:pPr marL="19050" algn="ctr">
              <a:lnSpc>
                <a:spcPct val="100000"/>
              </a:lnSpc>
              <a:spcBef>
                <a:spcPts val="100"/>
              </a:spcBef>
            </a:pPr>
            <a:r>
              <a:rPr sz="600" spc="-35" dirty="0">
                <a:solidFill>
                  <a:srgbClr val="FFFFFF"/>
                </a:solidFill>
                <a:latin typeface="A-OTF UD Shin Go Pro R"/>
                <a:cs typeface="A-OTF UD Shin Go Pro R"/>
              </a:rPr>
              <a:t>カートン割れ不可</a:t>
            </a:r>
            <a:endParaRPr sz="600" dirty="0">
              <a:latin typeface="A-OTF UD Shin Go Pro R"/>
              <a:cs typeface="A-OTF UD Shin Go Pro R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24795" y="6961187"/>
            <a:ext cx="925830" cy="105157"/>
          </a:xfrm>
          <a:prstGeom prst="rect">
            <a:avLst/>
          </a:prstGeom>
          <a:solidFill>
            <a:srgbClr val="008CB6"/>
          </a:solidFill>
        </p:spPr>
        <p:txBody>
          <a:bodyPr vert="horz" wrap="square" lIns="0" tIns="12700" rIns="0" bIns="0" rtlCol="0">
            <a:spAutoFit/>
          </a:bodyPr>
          <a:lstStyle/>
          <a:p>
            <a:pPr marL="26034" algn="ctr">
              <a:lnSpc>
                <a:spcPct val="100000"/>
              </a:lnSpc>
              <a:spcBef>
                <a:spcPts val="100"/>
              </a:spcBef>
            </a:pPr>
            <a:r>
              <a:rPr sz="600" spc="-50" dirty="0">
                <a:solidFill>
                  <a:srgbClr val="FFFFFF"/>
                </a:solidFill>
                <a:latin typeface="A-OTF UD Shin Go Pro R"/>
                <a:cs typeface="A-OTF UD Shin Go Pro R"/>
              </a:rPr>
              <a:t>出荷開始日：</a:t>
            </a:r>
            <a:r>
              <a:rPr sz="600" spc="-60" dirty="0">
                <a:solidFill>
                  <a:srgbClr val="FFFFFF"/>
                </a:solidFill>
                <a:latin typeface="A-OTF UD Shin Go Pro R"/>
                <a:cs typeface="A-OTF UD Shin Go Pro R"/>
              </a:rPr>
              <a:t>11</a:t>
            </a:r>
            <a:r>
              <a:rPr sz="600" dirty="0">
                <a:solidFill>
                  <a:srgbClr val="FFFFFF"/>
                </a:solidFill>
                <a:latin typeface="A-OTF UD Shin Go Pro R"/>
                <a:cs typeface="A-OTF UD Shin Go Pro R"/>
              </a:rPr>
              <a:t>月2</a:t>
            </a:r>
            <a:r>
              <a:rPr sz="600" spc="-254" dirty="0">
                <a:solidFill>
                  <a:srgbClr val="FFFFFF"/>
                </a:solidFill>
                <a:latin typeface="A-OTF UD Shin Go Pro R"/>
                <a:cs typeface="A-OTF UD Shin Go Pro R"/>
              </a:rPr>
              <a:t>日</a:t>
            </a:r>
            <a:r>
              <a:rPr sz="600" spc="-110" dirty="0">
                <a:solidFill>
                  <a:srgbClr val="FFFFFF"/>
                </a:solidFill>
                <a:latin typeface="A-OTF UD Shin Go Pro R"/>
                <a:cs typeface="A-OTF UD Shin Go Pro R"/>
              </a:rPr>
              <a:t>（</a:t>
            </a:r>
            <a:r>
              <a:rPr sz="600" spc="-114" dirty="0">
                <a:solidFill>
                  <a:srgbClr val="FFFFFF"/>
                </a:solidFill>
                <a:latin typeface="A-OTF UD Shin Go Pro R"/>
                <a:cs typeface="A-OTF UD Shin Go Pro R"/>
              </a:rPr>
              <a:t>月</a:t>
            </a:r>
            <a:r>
              <a:rPr sz="600" spc="-65" dirty="0">
                <a:solidFill>
                  <a:srgbClr val="FFFFFF"/>
                </a:solidFill>
                <a:latin typeface="A-OTF UD Shin Go Pro R"/>
                <a:cs typeface="A-OTF UD Shin Go Pro R"/>
              </a:rPr>
              <a:t>）</a:t>
            </a:r>
            <a:endParaRPr sz="600" dirty="0">
              <a:latin typeface="A-OTF UD Shin Go Pro R"/>
              <a:cs typeface="A-OTF UD Shin Go Pro R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279923" y="6422018"/>
            <a:ext cx="13462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ja-JP" sz="1300" dirty="0"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M"/>
              </a:rPr>
              <a:t>8</a:t>
            </a:r>
            <a:endParaRPr sz="1300" dirty="0">
              <a:latin typeface="游ゴシック" panose="020B0400000000000000" pitchFamily="50" charset="-128"/>
              <a:ea typeface="游ゴシック" panose="020B0400000000000000" pitchFamily="50" charset="-128"/>
              <a:cs typeface="A-OTF UD Shin Go Pro M"/>
            </a:endParaRPr>
          </a:p>
        </p:txBody>
      </p:sp>
      <p:sp>
        <p:nvSpPr>
          <p:cNvPr id="59" name="object 3">
            <a:extLst>
              <a:ext uri="{FF2B5EF4-FFF2-40B4-BE49-F238E27FC236}">
                <a16:creationId xmlns:a16="http://schemas.microsoft.com/office/drawing/2014/main" id="{E2CAC813-6BD3-BC98-667F-89B2D5BAB1D0}"/>
              </a:ext>
            </a:extLst>
          </p:cNvPr>
          <p:cNvSpPr txBox="1"/>
          <p:nvPr/>
        </p:nvSpPr>
        <p:spPr>
          <a:xfrm>
            <a:off x="3274403" y="5963750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 dirty="0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 b="1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61" name="object 4">
            <a:extLst>
              <a:ext uri="{FF2B5EF4-FFF2-40B4-BE49-F238E27FC236}">
                <a16:creationId xmlns:a16="http://schemas.microsoft.com/office/drawing/2014/main" id="{DB2271E3-EDFD-9156-5CCE-EDE116CF4D8A}"/>
              </a:ext>
            </a:extLst>
          </p:cNvPr>
          <p:cNvSpPr txBox="1"/>
          <p:nvPr/>
        </p:nvSpPr>
        <p:spPr>
          <a:xfrm>
            <a:off x="3319961" y="6356578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63" name="object 5">
            <a:extLst>
              <a:ext uri="{FF2B5EF4-FFF2-40B4-BE49-F238E27FC236}">
                <a16:creationId xmlns:a16="http://schemas.microsoft.com/office/drawing/2014/main" id="{4A301B5F-D1EA-B735-A414-28D5FC3733A1}"/>
              </a:ext>
            </a:extLst>
          </p:cNvPr>
          <p:cNvSpPr txBox="1"/>
          <p:nvPr/>
        </p:nvSpPr>
        <p:spPr>
          <a:xfrm>
            <a:off x="5067632" y="6320679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65" name="object 6">
            <a:extLst>
              <a:ext uri="{FF2B5EF4-FFF2-40B4-BE49-F238E27FC236}">
                <a16:creationId xmlns:a16="http://schemas.microsoft.com/office/drawing/2014/main" id="{DD8D8748-71E1-6C8A-ED75-866671BB2B8C}"/>
              </a:ext>
            </a:extLst>
          </p:cNvPr>
          <p:cNvSpPr txBox="1"/>
          <p:nvPr/>
        </p:nvSpPr>
        <p:spPr>
          <a:xfrm>
            <a:off x="3296114" y="6297019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67" name="object 7">
            <a:extLst>
              <a:ext uri="{FF2B5EF4-FFF2-40B4-BE49-F238E27FC236}">
                <a16:creationId xmlns:a16="http://schemas.microsoft.com/office/drawing/2014/main" id="{361D9CCE-3F0E-8CEE-628D-ABE4821B1062}"/>
              </a:ext>
            </a:extLst>
          </p:cNvPr>
          <p:cNvSpPr txBox="1"/>
          <p:nvPr/>
        </p:nvSpPr>
        <p:spPr>
          <a:xfrm>
            <a:off x="4428656" y="6195622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528</a:t>
            </a:r>
            <a:endParaRPr sz="28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69" name="TextBox 27">
            <a:extLst>
              <a:ext uri="{FF2B5EF4-FFF2-40B4-BE49-F238E27FC236}">
                <a16:creationId xmlns:a16="http://schemas.microsoft.com/office/drawing/2014/main" id="{1E50656F-1852-3F96-3955-84F6421FB5F5}"/>
              </a:ext>
            </a:extLst>
          </p:cNvPr>
          <p:cNvSpPr txBox="1"/>
          <p:nvPr/>
        </p:nvSpPr>
        <p:spPr>
          <a:xfrm>
            <a:off x="3257195" y="6114734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 dirty="0">
                <a:latin typeface="游ゴシック"/>
                <a:ea typeface="游ゴシック"/>
              </a:rPr>
              <a:t>61387</a:t>
            </a:r>
            <a:endParaRPr lang="en-US" sz="1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71" name="object 10">
            <a:extLst>
              <a:ext uri="{FF2B5EF4-FFF2-40B4-BE49-F238E27FC236}">
                <a16:creationId xmlns:a16="http://schemas.microsoft.com/office/drawing/2014/main" id="{E79ACA8D-76F0-CF74-6CA2-8A30DFD450C1}"/>
              </a:ext>
            </a:extLst>
          </p:cNvPr>
          <p:cNvSpPr txBox="1"/>
          <p:nvPr/>
        </p:nvSpPr>
        <p:spPr>
          <a:xfrm>
            <a:off x="4231338" y="6337747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73" name="object 3">
            <a:extLst>
              <a:ext uri="{FF2B5EF4-FFF2-40B4-BE49-F238E27FC236}">
                <a16:creationId xmlns:a16="http://schemas.microsoft.com/office/drawing/2014/main" id="{E6836B60-670C-971C-C9C8-46454E3DB0F9}"/>
              </a:ext>
            </a:extLst>
          </p:cNvPr>
          <p:cNvSpPr txBox="1"/>
          <p:nvPr/>
        </p:nvSpPr>
        <p:spPr>
          <a:xfrm>
            <a:off x="8259673" y="5985993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 dirty="0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75" name="object 4">
            <a:extLst>
              <a:ext uri="{FF2B5EF4-FFF2-40B4-BE49-F238E27FC236}">
                <a16:creationId xmlns:a16="http://schemas.microsoft.com/office/drawing/2014/main" id="{954127CD-D92E-39C9-7661-FD00E18C188E}"/>
              </a:ext>
            </a:extLst>
          </p:cNvPr>
          <p:cNvSpPr txBox="1"/>
          <p:nvPr/>
        </p:nvSpPr>
        <p:spPr>
          <a:xfrm>
            <a:off x="8285555" y="6367782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77" name="object 5">
            <a:extLst>
              <a:ext uri="{FF2B5EF4-FFF2-40B4-BE49-F238E27FC236}">
                <a16:creationId xmlns:a16="http://schemas.microsoft.com/office/drawing/2014/main" id="{E76CED4A-CA29-52C1-5B01-CF5A19EDF8B2}"/>
              </a:ext>
            </a:extLst>
          </p:cNvPr>
          <p:cNvSpPr txBox="1"/>
          <p:nvPr/>
        </p:nvSpPr>
        <p:spPr>
          <a:xfrm>
            <a:off x="10033226" y="6331883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79" name="object 6">
            <a:extLst>
              <a:ext uri="{FF2B5EF4-FFF2-40B4-BE49-F238E27FC236}">
                <a16:creationId xmlns:a16="http://schemas.microsoft.com/office/drawing/2014/main" id="{1EC4064A-51D1-179C-6655-A28172931FAB}"/>
              </a:ext>
            </a:extLst>
          </p:cNvPr>
          <p:cNvSpPr txBox="1"/>
          <p:nvPr/>
        </p:nvSpPr>
        <p:spPr>
          <a:xfrm>
            <a:off x="8254910" y="6296294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81" name="object 7">
            <a:extLst>
              <a:ext uri="{FF2B5EF4-FFF2-40B4-BE49-F238E27FC236}">
                <a16:creationId xmlns:a16="http://schemas.microsoft.com/office/drawing/2014/main" id="{BC299D64-6E80-0F7E-1291-082E8EDD6088}"/>
              </a:ext>
            </a:extLst>
          </p:cNvPr>
          <p:cNvSpPr txBox="1"/>
          <p:nvPr/>
        </p:nvSpPr>
        <p:spPr>
          <a:xfrm>
            <a:off x="9394250" y="6206826"/>
            <a:ext cx="6445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25" dirty="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328</a:t>
            </a:r>
            <a:endParaRPr sz="28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83" name="TextBox 27">
            <a:extLst>
              <a:ext uri="{FF2B5EF4-FFF2-40B4-BE49-F238E27FC236}">
                <a16:creationId xmlns:a16="http://schemas.microsoft.com/office/drawing/2014/main" id="{91E1523A-6941-C54C-AA8F-D8F226D0826A}"/>
              </a:ext>
            </a:extLst>
          </p:cNvPr>
          <p:cNvSpPr txBox="1"/>
          <p:nvPr/>
        </p:nvSpPr>
        <p:spPr>
          <a:xfrm>
            <a:off x="8222789" y="6125938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 dirty="0">
                <a:latin typeface="游ゴシック"/>
                <a:ea typeface="游ゴシック"/>
              </a:rPr>
              <a:t>61386</a:t>
            </a:r>
            <a:endParaRPr lang="en-US" sz="1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5" name="object 10">
            <a:extLst>
              <a:ext uri="{FF2B5EF4-FFF2-40B4-BE49-F238E27FC236}">
                <a16:creationId xmlns:a16="http://schemas.microsoft.com/office/drawing/2014/main" id="{CA0A5FA7-02A5-CFFF-577B-E24706C72CB6}"/>
              </a:ext>
            </a:extLst>
          </p:cNvPr>
          <p:cNvSpPr txBox="1"/>
          <p:nvPr/>
        </p:nvSpPr>
        <p:spPr>
          <a:xfrm>
            <a:off x="9196932" y="6348951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74</Words>
  <Application>Microsoft Office PowerPoint</Application>
  <PresentationFormat>ユーザー設定</PresentationFormat>
  <Paragraphs>32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A-OTF UD Shin Go Pro M</vt:lpstr>
      <vt:lpstr>A-OTF UD Shin Go Pro R</vt:lpstr>
      <vt:lpstr>游ゴシック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福袋2027_P01-10.indd</dc:title>
  <cp:lastModifiedBy>恵美子 川上</cp:lastModifiedBy>
  <cp:revision>69</cp:revision>
  <dcterms:created xsi:type="dcterms:W3CDTF">2026-09-28T04:20:42Z</dcterms:created>
  <dcterms:modified xsi:type="dcterms:W3CDTF">2026-09-29T04:30:59Z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