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397" dt="2026-09-28T07:56:24.936"/>
    <p1510:client id="{4AB6E8D9-953A-3E0F-91CA-DE992C289BB6}" v="255" dt="2026-09-28T07:06:22.782"/>
    <p1510:client id="{8C436BCE-12B1-1B1D-F03B-AD261A580535}" v="81" dt="2026-09-28T08:29:24.010"/>
    <p1510:client id="{8D204DC8-ED99-FA29-E38E-87B189218448}" v="4" dt="2026-09-28T05:52:41.93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3162" y="-12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F01E63-E518-49F8-869B-4DC4B6FBFC58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70C585-8F4C-4C0C-AA36-A5EA0A0805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4214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0C585-8F4C-4C0C-AA36-A5EA0A08057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8990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xmlns="" id="{54EB197F-D078-4B3E-8F68-8768FC7373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" y="1897"/>
            <a:ext cx="10692406" cy="7559055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444425" y="4351371"/>
            <a:ext cx="1466215" cy="65633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0955">
              <a:lnSpc>
                <a:spcPts val="1650"/>
              </a:lnSpc>
              <a:spcBef>
                <a:spcPts val="110"/>
              </a:spcBef>
            </a:pPr>
            <a:r>
              <a:rPr lang="ja-JP" altLang="en-US" sz="1450" b="1" spc="-1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お菓子福袋</a:t>
            </a:r>
            <a:endParaRPr lang="ja-JP" altLang="en-US" sz="1450" dirty="0">
              <a:latin typeface="游ゴシック"/>
              <a:ea typeface="游ゴシック"/>
              <a:cs typeface="A-OTF UD Shin Go Pro B"/>
            </a:endParaRPr>
          </a:p>
          <a:p>
            <a:pPr marL="21590" marR="5080" indent="-9525">
              <a:lnSpc>
                <a:spcPts val="1560"/>
              </a:lnSpc>
              <a:spcBef>
                <a:spcPts val="115"/>
              </a:spcBef>
            </a:pPr>
            <a:r>
              <a:rPr lang="ja-JP" altLang="en-US" sz="1450" b="1" spc="-6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こんなにいっぱい</a:t>
            </a:r>
            <a:r>
              <a:rPr lang="ja-JP" altLang="en-US" sz="1450" b="1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 </a:t>
            </a:r>
            <a:r>
              <a:rPr lang="en-US" altLang="ja-JP" sz="145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60</a:t>
            </a:r>
            <a:r>
              <a:rPr lang="ja-JP" altLang="en-US" sz="1450" b="1" spc="-14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lang="ja-JP" altLang="en-US" sz="1450" dirty="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53340" y="5671067"/>
            <a:ext cx="2622550" cy="74866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  <a:tabLst>
                <a:tab pos="700405" algn="l"/>
              </a:tabLst>
            </a:pP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</a:t>
            </a:r>
            <a:r>
              <a:rPr lang="ja-JP" altLang="en-US" sz="10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位</a:t>
            </a: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	</a:t>
            </a:r>
            <a:r>
              <a:rPr lang="en-US" altLang="ja-JP" sz="1050" spc="-2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5</a:t>
            </a:r>
            <a:r>
              <a:rPr lang="ja-JP" altLang="en-US" sz="1050" spc="-14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</a:t>
            </a:r>
            <a:r>
              <a:rPr lang="ja-JP" altLang="en-US" sz="1050" spc="-2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ッ</a:t>
            </a:r>
            <a:r>
              <a:rPr lang="ja-JP" altLang="en-US" sz="1050" spc="-33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ト</a:t>
            </a:r>
            <a:endParaRPr lang="ja-JP" altLang="en-US" sz="1050" dirty="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  <a:tabLst>
                <a:tab pos="700405" algn="l"/>
              </a:tabLst>
            </a:pPr>
            <a:r>
              <a:rPr lang="ja-JP" altLang="en-US" sz="105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</a:t>
            </a:r>
            <a:r>
              <a:rPr lang="ja-JP" altLang="en-US" sz="1050" spc="-5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態</a:t>
            </a:r>
            <a:r>
              <a:rPr lang="ja-JP" altLang="en-US" sz="105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	</a:t>
            </a:r>
            <a:r>
              <a:rPr lang="ja-JP" altLang="en-US" sz="1050" spc="-2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包装</a:t>
            </a:r>
            <a:r>
              <a:rPr lang="ja-JP" altLang="en-US" sz="1050" spc="-575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袋</a:t>
            </a:r>
            <a:r>
              <a:rPr lang="ja-JP" altLang="en-US" sz="1050" spc="-1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en-US" altLang="ja-JP" sz="10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550×360×100</a:t>
            </a:r>
            <a:r>
              <a:rPr lang="en-US" sz="10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mm）</a:t>
            </a:r>
            <a:endParaRPr lang="en-US" sz="1050" dirty="0">
              <a:latin typeface="游ゴシック"/>
              <a:ea typeface="游ゴシック"/>
              <a:cs typeface="A-OTF UD Shin Go Pro R"/>
            </a:endParaRPr>
          </a:p>
          <a:p>
            <a:pPr marL="273685">
              <a:lnSpc>
                <a:spcPct val="100000"/>
              </a:lnSpc>
              <a:spcBef>
                <a:spcPts val="165"/>
              </a:spcBef>
              <a:tabLst>
                <a:tab pos="700405" algn="l"/>
              </a:tabLst>
            </a:pP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材</a:t>
            </a:r>
            <a:r>
              <a:rPr lang="ja-JP" altLang="en-US" sz="10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質</a:t>
            </a: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	</a:t>
            </a: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袋／</a:t>
            </a:r>
            <a:r>
              <a:rPr 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P</a:t>
            </a:r>
            <a:r>
              <a:rPr lang="en-US" sz="1050" spc="-57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P</a:t>
            </a:r>
            <a:r>
              <a:rPr 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不織布</a:t>
            </a:r>
            <a:r>
              <a:rPr lang="ja-JP" altLang="en-US" sz="10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lang="ja-JP" altLang="en-US" sz="1050" dirty="0">
              <a:latin typeface="游ゴシック"/>
              <a:ea typeface="游ゴシック"/>
              <a:cs typeface="A-OTF UD Shin Go Pro R"/>
            </a:endParaRPr>
          </a:p>
          <a:p>
            <a:pPr marL="273685">
              <a:lnSpc>
                <a:spcPct val="100000"/>
              </a:lnSpc>
              <a:spcBef>
                <a:spcPts val="160"/>
              </a:spcBef>
              <a:tabLst>
                <a:tab pos="700405" algn="l"/>
              </a:tabLst>
            </a:pP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備</a:t>
            </a:r>
            <a:r>
              <a:rPr lang="ja-JP" altLang="en-US" sz="10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考</a:t>
            </a: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	</a:t>
            </a: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賞味期間／出荷</a:t>
            </a:r>
            <a:r>
              <a:rPr lang="ja-JP" altLang="en-US" sz="1050" spc="-4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lang="ja-JP" altLang="en-US" sz="1050" spc="-114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よ</a:t>
            </a:r>
            <a:r>
              <a:rPr lang="ja-JP" altLang="en-US" sz="1050" spc="-8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り</a:t>
            </a:r>
            <a:r>
              <a:rPr lang="en-US" altLang="ja-JP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60</a:t>
            </a: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日以</a:t>
            </a:r>
            <a:r>
              <a:rPr lang="ja-JP" altLang="en-US" sz="10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上</a:t>
            </a:r>
            <a:endParaRPr lang="ja-JP" altLang="en-US" sz="1050" dirty="0">
              <a:latin typeface="游ゴシック"/>
              <a:ea typeface="游ゴシック"/>
              <a:cs typeface="A-OTF UD Shin Go Pro R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65495" y="4051572"/>
            <a:ext cx="526503" cy="28078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465504" y="6449974"/>
            <a:ext cx="972185" cy="157735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9050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50"/>
              </a:spcBef>
            </a:pPr>
            <a:r>
              <a:rPr lang="ja-JP" altLang="en-US" sz="900" spc="-4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lang="ja-JP" altLang="en-US" sz="9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229138" y="6422401"/>
            <a:ext cx="24384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2</a:t>
            </a:r>
            <a:r>
              <a:rPr lang="en-US" altLang="ja-JP"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4</a:t>
            </a:r>
            <a:endParaRPr lang="en-US" sz="130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473503" y="6449961"/>
            <a:ext cx="1368425" cy="178435"/>
          </a:xfrm>
          <a:custGeom>
            <a:avLst/>
            <a:gdLst/>
            <a:ahLst/>
            <a:cxnLst/>
            <a:rect l="l" t="t" r="r" b="b"/>
            <a:pathLst>
              <a:path w="1368425" h="178434">
                <a:moveTo>
                  <a:pt x="1368005" y="0"/>
                </a:moveTo>
                <a:lnTo>
                  <a:pt x="0" y="0"/>
                </a:lnTo>
                <a:lnTo>
                  <a:pt x="0" y="178206"/>
                </a:lnTo>
                <a:lnTo>
                  <a:pt x="1368005" y="178206"/>
                </a:lnTo>
                <a:lnTo>
                  <a:pt x="1368005" y="0"/>
                </a:lnTo>
                <a:close/>
              </a:path>
            </a:pathLst>
          </a:custGeom>
          <a:solidFill>
            <a:srgbClr val="CF8C2D"/>
          </a:solidFill>
        </p:spPr>
        <p:txBody>
          <a:bodyPr wrap="square" lIns="0" tIns="0" rIns="0" bIns="0" rtlCol="0"/>
          <a:lstStyle/>
          <a:p>
            <a:endParaRPr lang="en-US">
              <a:latin typeface="游ゴシック"/>
              <a:ea typeface="游ゴシック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96393" y="6453615"/>
            <a:ext cx="1380490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ja-JP" altLang="en-US" sz="900" spc="-12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受注締切日：</a:t>
            </a:r>
            <a:r>
              <a:rPr lang="en-US" altLang="ja-JP" sz="900" spc="-14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lang="ja-JP" altLang="en-US" sz="900" spc="-6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en-US" altLang="ja-JP" sz="900" spc="-4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30</a:t>
            </a:r>
            <a:r>
              <a:rPr lang="ja-JP" altLang="en-US" sz="900" spc="-509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lang="ja-JP" altLang="en-US" sz="900" spc="-5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ja-JP" altLang="en-US" sz="900" spc="-6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ja-JP" altLang="en-US" sz="900" spc="-5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lang="ja-JP" altLang="en-US" sz="9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465504" y="6669011"/>
            <a:ext cx="1332230" cy="178435"/>
          </a:xfrm>
          <a:custGeom>
            <a:avLst/>
            <a:gdLst/>
            <a:ahLst/>
            <a:cxnLst/>
            <a:rect l="l" t="t" r="r" b="b"/>
            <a:pathLst>
              <a:path w="1332229" h="178434">
                <a:moveTo>
                  <a:pt x="1332001" y="0"/>
                </a:moveTo>
                <a:lnTo>
                  <a:pt x="0" y="0"/>
                </a:lnTo>
                <a:lnTo>
                  <a:pt x="0" y="178193"/>
                </a:lnTo>
                <a:lnTo>
                  <a:pt x="1332001" y="178193"/>
                </a:lnTo>
                <a:lnTo>
                  <a:pt x="1332001" y="0"/>
                </a:lnTo>
                <a:close/>
              </a:path>
            </a:pathLst>
          </a:custGeom>
          <a:solidFill>
            <a:srgbClr val="008CB6"/>
          </a:solidFill>
        </p:spPr>
        <p:txBody>
          <a:bodyPr wrap="square" lIns="0" tIns="0" rIns="0" bIns="0" rtlCol="0"/>
          <a:lstStyle/>
          <a:p>
            <a:endParaRPr lang="en-US">
              <a:latin typeface="游ゴシック"/>
              <a:ea typeface="游ゴシック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53340" y="6641512"/>
            <a:ext cx="2326005" cy="39751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370"/>
              </a:spcBef>
            </a:pPr>
            <a:r>
              <a:rPr lang="ja-JP" altLang="en-US" sz="900" spc="-7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lang="en-US" altLang="ja-JP" sz="900" spc="-9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lang="ja-JP" altLang="en-US" sz="90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en-US" altLang="ja-JP" sz="9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lang="ja-JP" altLang="en-US" sz="900" spc="-38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lang="ja-JP" altLang="en-US" sz="900" spc="-16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ja-JP" altLang="en-US" sz="900" spc="-17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ja-JP" altLang="en-US" sz="900" spc="-5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lang="ja-JP" altLang="en-US" sz="90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lang="ja-JP" altLang="en-US" sz="1050" spc="-8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食品：出荷可能日を必ずご確認ください</a:t>
            </a:r>
            <a:endParaRPr lang="ja-JP" altLang="en-US" sz="10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xmlns="" id="{9E4FFC86-8004-222D-E392-C4F6EC370E03}"/>
              </a:ext>
            </a:extLst>
          </p:cNvPr>
          <p:cNvSpPr txBox="1"/>
          <p:nvPr/>
        </p:nvSpPr>
        <p:spPr>
          <a:xfrm>
            <a:off x="7467654" y="4898962"/>
            <a:ext cx="1073150" cy="766877"/>
          </a:xfrm>
          <a:prstGeom prst="rect">
            <a:avLst/>
          </a:prstGeom>
        </p:spPr>
        <p:txBody>
          <a:bodyPr vert="horz" wrap="square" lIns="0" tIns="147320" rIns="0" bIns="0" rtlCol="0" anchor="t">
            <a:spAutoFit/>
          </a:bodyPr>
          <a:lstStyle>
            <a:defPPr>
              <a:defRPr kern="0"/>
            </a:defPPr>
          </a:lstStyle>
          <a:p>
            <a:pPr marL="22860">
              <a:lnSpc>
                <a:spcPct val="100000"/>
              </a:lnSpc>
              <a:spcBef>
                <a:spcPts val="1160"/>
              </a:spcBef>
              <a:tabLst>
                <a:tab pos="1059815" algn="l"/>
              </a:tabLst>
            </a:pPr>
            <a:r>
              <a:rPr sz="1550" b="1" u="sng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55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550" b="1" spc="-125" dirty="0" err="1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550" dirty="0" err="1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xmlns="" id="{96D2DF1C-9C4D-BB1C-DF39-3B683E19B0B5}"/>
              </a:ext>
            </a:extLst>
          </p:cNvPr>
          <p:cNvSpPr txBox="1"/>
          <p:nvPr/>
        </p:nvSpPr>
        <p:spPr>
          <a:xfrm>
            <a:off x="10137822" y="5276490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27" name="object 8">
            <a:extLst>
              <a:ext uri="{FF2B5EF4-FFF2-40B4-BE49-F238E27FC236}">
                <a16:creationId xmlns:a16="http://schemas.microsoft.com/office/drawing/2014/main" xmlns="" id="{A485EA47-70A4-247A-69B3-07684DBA6985}"/>
              </a:ext>
            </a:extLst>
          </p:cNvPr>
          <p:cNvSpPr txBox="1"/>
          <p:nvPr/>
        </p:nvSpPr>
        <p:spPr>
          <a:xfrm>
            <a:off x="10137822" y="5419365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別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grpSp>
        <p:nvGrpSpPr>
          <p:cNvPr id="31" name="object 4">
            <a:extLst>
              <a:ext uri="{FF2B5EF4-FFF2-40B4-BE49-F238E27FC236}">
                <a16:creationId xmlns:a16="http://schemas.microsoft.com/office/drawing/2014/main" xmlns="" id="{936268B4-ACC0-4CA7-6505-BB00DB22970F}"/>
              </a:ext>
            </a:extLst>
          </p:cNvPr>
          <p:cNvGrpSpPr/>
          <p:nvPr/>
        </p:nvGrpSpPr>
        <p:grpSpPr>
          <a:xfrm>
            <a:off x="7474597" y="5651709"/>
            <a:ext cx="2835445" cy="0"/>
            <a:chOff x="5804454" y="5259561"/>
            <a:chExt cx="2835445" cy="0"/>
          </a:xfrm>
        </p:grpSpPr>
        <p:sp>
          <p:nvSpPr>
            <p:cNvPr id="29" name="object 5">
              <a:extLst>
                <a:ext uri="{FF2B5EF4-FFF2-40B4-BE49-F238E27FC236}">
                  <a16:creationId xmlns:a16="http://schemas.microsoft.com/office/drawing/2014/main" xmlns="" id="{DC543F42-EAAE-0DFA-03A3-417C2ACD23B2}"/>
                </a:ext>
              </a:extLst>
            </p:cNvPr>
            <p:cNvSpPr/>
            <p:nvPr/>
          </p:nvSpPr>
          <p:spPr>
            <a:xfrm>
              <a:off x="5804454" y="5259561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5">
                  <a:moveTo>
                    <a:pt x="0" y="0"/>
                  </a:moveTo>
                  <a:lnTo>
                    <a:pt x="1052995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30" name="object 6">
              <a:extLst>
                <a:ext uri="{FF2B5EF4-FFF2-40B4-BE49-F238E27FC236}">
                  <a16:creationId xmlns:a16="http://schemas.microsoft.com/office/drawing/2014/main" xmlns="" id="{03F80836-4F84-D4EB-6FFB-2698346A3C2B}"/>
                </a:ext>
              </a:extLst>
            </p:cNvPr>
            <p:cNvSpPr/>
            <p:nvPr/>
          </p:nvSpPr>
          <p:spPr>
            <a:xfrm>
              <a:off x="6857454" y="5259561"/>
              <a:ext cx="1782445" cy="0"/>
            </a:xfrm>
            <a:custGeom>
              <a:avLst/>
              <a:gdLst/>
              <a:ahLst/>
              <a:cxnLst/>
              <a:rect l="l" t="t" r="r" b="b"/>
              <a:pathLst>
                <a:path w="1782445">
                  <a:moveTo>
                    <a:pt x="0" y="0"/>
                  </a:moveTo>
                  <a:lnTo>
                    <a:pt x="1782000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33" name="object 13">
            <a:extLst>
              <a:ext uri="{FF2B5EF4-FFF2-40B4-BE49-F238E27FC236}">
                <a16:creationId xmlns:a16="http://schemas.microsoft.com/office/drawing/2014/main" xmlns="" id="{7D3785CE-54C6-B9DC-B9DF-5DC44E5C6D82}"/>
              </a:ext>
            </a:extLst>
          </p:cNvPr>
          <p:cNvSpPr txBox="1"/>
          <p:nvPr/>
        </p:nvSpPr>
        <p:spPr>
          <a:xfrm>
            <a:off x="8392589" y="5117574"/>
            <a:ext cx="1868219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r>
              <a:rPr lang="en-US" sz="42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3,980</a:t>
            </a:r>
            <a:endParaRPr sz="42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35" name="TextBox 18">
            <a:extLst>
              <a:ext uri="{FF2B5EF4-FFF2-40B4-BE49-F238E27FC236}">
                <a16:creationId xmlns:a16="http://schemas.microsoft.com/office/drawing/2014/main" xmlns="" id="{8E808B56-903C-4416-8D1D-C7B9387E2EEF}"/>
              </a:ext>
            </a:extLst>
          </p:cNvPr>
          <p:cNvSpPr txBox="1"/>
          <p:nvPr/>
        </p:nvSpPr>
        <p:spPr>
          <a:xfrm>
            <a:off x="7391147" y="4956588"/>
            <a:ext cx="2743199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altLang="ja-JP" sz="2000" b="1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61406</a:t>
            </a:r>
            <a:endParaRPr lang="en-US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50</Words>
  <Application>Microsoft Office PowerPoint</Application>
  <PresentationFormat>ユーザー設定</PresentationFormat>
  <Paragraphs>18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Theme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福袋2027_P21-26.indd</dc:title>
  <cp:lastModifiedBy>安江 友希</cp:lastModifiedBy>
  <cp:revision>43</cp:revision>
  <dcterms:created xsi:type="dcterms:W3CDTF">2026-09-28T04:20:09Z</dcterms:created>
  <dcterms:modified xsi:type="dcterms:W3CDTF">2026-09-29T13:26:47Z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