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0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397" dt="2026-09-28T07:56:24.936"/>
    <p1510:client id="{4AB6E8D9-953A-3E0F-91CA-DE992C289BB6}" v="255" dt="2026-09-28T07:06:22.782"/>
    <p1510:client id="{8C436BCE-12B1-1B1D-F03B-AD261A580535}" v="86" dt="2026-09-28T08:29:38.792"/>
    <p1510:client id="{8D204DC8-ED99-FA29-E38E-87B189218448}" v="4" dt="2026-09-28T05:52:41.93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12" y="-10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862106-591E-4DE6-9B1A-A99E3B967055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0C8407-E822-4B37-A7E7-22E59F1798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3432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C8407-E822-4B37-A7E7-22E59F17981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323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ED9B7B5A-F061-74EC-8005-7ACEF4830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606"/>
            <a:ext cx="10691621" cy="755526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5659120" y="5916102"/>
            <a:ext cx="88328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ja-JP" altLang="en-US" sz="900" b="1" spc="-114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丸福巾着</a:t>
            </a:r>
            <a:r>
              <a:rPr lang="ja-JP" altLang="en-US" sz="900" b="1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（特大</a:t>
            </a:r>
            <a:r>
              <a:rPr lang="ja-JP" altLang="en-US" sz="900" b="1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）</a:t>
            </a:r>
            <a:endParaRPr lang="ja-JP" altLang="en-US" sz="900" dirty="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83941" y="6417082"/>
            <a:ext cx="643255" cy="11413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ja-JP" altLang="en-US" sz="650" spc="45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  </a:t>
            </a:r>
            <a:r>
              <a:rPr lang="en-US" altLang="ja-JP" sz="6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15</a:t>
            </a:r>
            <a:r>
              <a:rPr lang="ja-JP" altLang="en-US" sz="650" spc="-5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枚</a:t>
            </a:r>
            <a:endParaRPr lang="ja-JP" altLang="en-US" sz="6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83941" y="6517689"/>
            <a:ext cx="1343025" cy="23724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lang="ja-JP" altLang="en-US" sz="650" spc="-3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商品サイズ </a:t>
            </a:r>
            <a:r>
              <a:rPr lang="en-US" altLang="ja-JP" sz="6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1500×1200×120</a:t>
            </a:r>
            <a:r>
              <a:rPr lang="en-US" sz="6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mm</a:t>
            </a:r>
            <a:endParaRPr lang="en-US" sz="650" dirty="0">
              <a:latin typeface="游ゴシック"/>
              <a:ea typeface="游ゴシック"/>
              <a:cs typeface="A-OTF UD Shin Go Pro R"/>
            </a:endParaRPr>
          </a:p>
          <a:p>
            <a:pPr marL="173355">
              <a:lnSpc>
                <a:spcPct val="100000"/>
              </a:lnSpc>
              <a:spcBef>
                <a:spcPts val="100"/>
              </a:spcBef>
            </a:pPr>
            <a:r>
              <a:rPr lang="ja-JP" altLang="en-US" sz="650" spc="9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材質  </a:t>
            </a:r>
            <a:r>
              <a:rPr lang="en-US" sz="650" spc="-12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PP（</a:t>
            </a:r>
            <a:r>
              <a:rPr lang="ja-JP" altLang="en-US" sz="6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不織布</a:t>
            </a:r>
            <a:r>
              <a:rPr lang="ja-JP" altLang="en-US" sz="6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lang="ja-JP" altLang="en-US" sz="650" dirty="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87999" y="6772084"/>
            <a:ext cx="691515" cy="114134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3970" rIns="0" bIns="0" rtlCol="0">
            <a:spAutoFit/>
          </a:bodyPr>
          <a:lstStyle/>
          <a:p>
            <a:pPr marL="18415" algn="ctr">
              <a:lnSpc>
                <a:spcPct val="100000"/>
              </a:lnSpc>
              <a:spcBef>
                <a:spcPts val="110"/>
              </a:spcBef>
            </a:pPr>
            <a:r>
              <a:rPr lang="ja-JP" altLang="en-US" sz="650" spc="-3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lang="ja-JP" altLang="en-US" sz="650" dirty="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77940" y="5916102"/>
            <a:ext cx="107632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ja-JP" altLang="en-US" sz="900" b="1" spc="-3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初売り福袋 手提げ中</a:t>
            </a:r>
            <a:endParaRPr lang="ja-JP" altLang="en-US" sz="900" dirty="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181995" y="6772084"/>
            <a:ext cx="691515" cy="114134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3970" rIns="0" bIns="0" rtlCol="0">
            <a:spAutoFit/>
          </a:bodyPr>
          <a:lstStyle/>
          <a:p>
            <a:pPr marL="18415" algn="ctr">
              <a:lnSpc>
                <a:spcPct val="100000"/>
              </a:lnSpc>
              <a:spcBef>
                <a:spcPts val="110"/>
              </a:spcBef>
            </a:pPr>
            <a:r>
              <a:rPr lang="ja-JP" altLang="en-US" sz="650" spc="-3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lang="ja-JP" altLang="en-US" sz="650" dirty="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603629" y="5916102"/>
            <a:ext cx="9779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ja-JP" altLang="en-US" sz="900" b="1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七宝福袋 手提げ中</a:t>
            </a:r>
            <a:endParaRPr lang="ja-JP" altLang="en-US" sz="900" dirty="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588940" y="6411278"/>
            <a:ext cx="1232535" cy="35941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R="581025" algn="l">
              <a:lnSpc>
                <a:spcPct val="100000"/>
              </a:lnSpc>
              <a:spcBef>
                <a:spcPts val="190"/>
              </a:spcBef>
            </a:pPr>
            <a:r>
              <a:rPr lang="ja-JP" altLang="en-US" sz="650" spc="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    </a:t>
            </a:r>
            <a:r>
              <a:rPr lang="en-US" altLang="ja-JP" sz="6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96</a:t>
            </a:r>
            <a:r>
              <a:rPr lang="ja-JP" altLang="en-US" sz="6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枚</a:t>
            </a:r>
            <a:endParaRPr lang="ja-JP" altLang="en-US" sz="650" dirty="0">
              <a:latin typeface="游ゴシック"/>
              <a:ea typeface="游ゴシック"/>
              <a:cs typeface="A-OTF UD Shin Go Pro R"/>
            </a:endParaRPr>
          </a:p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ja-JP" altLang="en-US" sz="650" spc="-3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商品サイズ   </a:t>
            </a:r>
            <a:r>
              <a:rPr lang="en-US" altLang="ja-JP" sz="6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310×320×115</a:t>
            </a:r>
            <a:r>
              <a:rPr lang="en-US" sz="6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mm</a:t>
            </a:r>
            <a:endParaRPr lang="en-US" sz="650" dirty="0">
              <a:latin typeface="游ゴシック"/>
              <a:ea typeface="游ゴシック"/>
              <a:cs typeface="A-OTF UD Shin Go Pro R"/>
            </a:endParaRPr>
          </a:p>
          <a:p>
            <a:pPr marR="530860" algn="l">
              <a:lnSpc>
                <a:spcPct val="100000"/>
              </a:lnSpc>
              <a:spcBef>
                <a:spcPts val="95"/>
              </a:spcBef>
            </a:pPr>
            <a:r>
              <a:rPr lang="ja-JP" altLang="en-US" sz="650" spc="8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　　 材質  </a:t>
            </a:r>
            <a:r>
              <a:rPr lang="ja-JP" altLang="en-US" sz="6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紙</a:t>
            </a:r>
            <a:endParaRPr lang="ja-JP" altLang="en-US" sz="650" dirty="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592999" y="6784568"/>
            <a:ext cx="691515" cy="114134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3970" rIns="0" bIns="0" rtlCol="0">
            <a:spAutoFit/>
          </a:bodyPr>
          <a:lstStyle/>
          <a:p>
            <a:pPr marL="18415" algn="ctr">
              <a:lnSpc>
                <a:spcPct val="100000"/>
              </a:lnSpc>
              <a:spcBef>
                <a:spcPts val="110"/>
              </a:spcBef>
            </a:pPr>
            <a:r>
              <a:rPr lang="ja-JP" altLang="en-US" sz="650" spc="-3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lang="ja-JP" altLang="en-US" sz="650" dirty="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228264" y="271838"/>
            <a:ext cx="24384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30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2</a:t>
            </a:r>
            <a:r>
              <a:rPr lang="en-US" altLang="ja-JP" sz="130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5</a:t>
            </a:r>
            <a:endParaRPr lang="en-US" sz="1300" dirty="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53" name="object 4">
            <a:extLst>
              <a:ext uri="{FF2B5EF4-FFF2-40B4-BE49-F238E27FC236}">
                <a16:creationId xmlns:a16="http://schemas.microsoft.com/office/drawing/2014/main" id="{2682FE2A-998E-3D42-50C4-693FB2A2096E}"/>
              </a:ext>
            </a:extLst>
          </p:cNvPr>
          <p:cNvSpPr txBox="1"/>
          <p:nvPr/>
        </p:nvSpPr>
        <p:spPr>
          <a:xfrm>
            <a:off x="1581552" y="6233331"/>
            <a:ext cx="476776" cy="13593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90" dirty="0" err="1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ご提供価格</a:t>
            </a:r>
            <a:endParaRPr sz="800" dirty="0" err="1"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55" name="object 5">
            <a:extLst>
              <a:ext uri="{FF2B5EF4-FFF2-40B4-BE49-F238E27FC236}">
                <a16:creationId xmlns:a16="http://schemas.microsoft.com/office/drawing/2014/main" id="{8571D3AC-A771-E50F-F050-454552AE8745}"/>
              </a:ext>
            </a:extLst>
          </p:cNvPr>
          <p:cNvSpPr txBox="1"/>
          <p:nvPr/>
        </p:nvSpPr>
        <p:spPr>
          <a:xfrm>
            <a:off x="2812860" y="6253452"/>
            <a:ext cx="116205" cy="10708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15"/>
              </a:spcBef>
            </a:pPr>
            <a:r>
              <a:rPr lang="ja-JP" sz="600" b="1" spc="-50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別</a:t>
            </a:r>
            <a:endParaRPr sz="600" b="1" spc="-50">
              <a:solidFill>
                <a:srgbClr val="D2232A"/>
              </a:solidFill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57" name="object 6">
            <a:extLst>
              <a:ext uri="{FF2B5EF4-FFF2-40B4-BE49-F238E27FC236}">
                <a16:creationId xmlns:a16="http://schemas.microsoft.com/office/drawing/2014/main" id="{087CD577-2F93-DD50-3FB0-F92F57318601}"/>
              </a:ext>
            </a:extLst>
          </p:cNvPr>
          <p:cNvSpPr txBox="1"/>
          <p:nvPr/>
        </p:nvSpPr>
        <p:spPr>
          <a:xfrm>
            <a:off x="1573338" y="6117026"/>
            <a:ext cx="1787636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Medium"/>
              </a:rPr>
              <a:t>	              </a:t>
            </a:r>
            <a:endParaRPr lang="ja-JP" altLang="en-US" sz="1400" b="1" u="sng">
              <a:solidFill>
                <a:srgbClr val="D2232A"/>
              </a:solidFill>
              <a:uFill>
                <a:solidFill>
                  <a:srgbClr val="231F20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59" name="object 7">
            <a:extLst>
              <a:ext uri="{FF2B5EF4-FFF2-40B4-BE49-F238E27FC236}">
                <a16:creationId xmlns:a16="http://schemas.microsoft.com/office/drawing/2014/main" id="{320080D5-3BBD-D725-0B64-8E9086F38175}"/>
              </a:ext>
            </a:extLst>
          </p:cNvPr>
          <p:cNvSpPr txBox="1"/>
          <p:nvPr/>
        </p:nvSpPr>
        <p:spPr>
          <a:xfrm>
            <a:off x="2387130" y="6128396"/>
            <a:ext cx="633316" cy="28982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spc="-25" dirty="0">
                <a:solidFill>
                  <a:srgbClr val="D2232A"/>
                </a:solidFill>
                <a:latin typeface="游明朝"/>
                <a:ea typeface="游明朝"/>
              </a:rPr>
              <a:t>100</a:t>
            </a:r>
            <a:endParaRPr b="1" spc="-25" dirty="0">
              <a:solidFill>
                <a:srgbClr val="D2232A"/>
              </a:solidFill>
              <a:latin typeface="游明朝"/>
              <a:ea typeface="游明朝"/>
            </a:endParaRPr>
          </a:p>
        </p:txBody>
      </p:sp>
      <p:sp>
        <p:nvSpPr>
          <p:cNvPr id="61" name="TextBox 27">
            <a:extLst>
              <a:ext uri="{FF2B5EF4-FFF2-40B4-BE49-F238E27FC236}">
                <a16:creationId xmlns:a16="http://schemas.microsoft.com/office/drawing/2014/main" id="{E05DFB94-E0C9-2ABA-6500-C5E524C17171}"/>
              </a:ext>
            </a:extLst>
          </p:cNvPr>
          <p:cNvSpPr txBox="1"/>
          <p:nvPr/>
        </p:nvSpPr>
        <p:spPr>
          <a:xfrm>
            <a:off x="1530021" y="6040782"/>
            <a:ext cx="593038" cy="2308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900" b="1" dirty="0">
                <a:latin typeface="游ゴシック"/>
                <a:ea typeface="游ゴシック"/>
              </a:rPr>
              <a:t>61333</a:t>
            </a:r>
            <a:endParaRPr lang="en-US" sz="900" b="1" dirty="0">
              <a:solidFill>
                <a:srgbClr val="000000"/>
              </a:solidFill>
              <a:latin typeface="游ゴシック"/>
              <a:ea typeface="游ゴシック"/>
            </a:endParaRPr>
          </a:p>
        </p:txBody>
      </p:sp>
      <p:sp>
        <p:nvSpPr>
          <p:cNvPr id="63" name="object 10">
            <a:extLst>
              <a:ext uri="{FF2B5EF4-FFF2-40B4-BE49-F238E27FC236}">
                <a16:creationId xmlns:a16="http://schemas.microsoft.com/office/drawing/2014/main" id="{FC89984D-F76E-BCF3-4280-E73A60C2744F}"/>
              </a:ext>
            </a:extLst>
          </p:cNvPr>
          <p:cNvSpPr txBox="1"/>
          <p:nvPr/>
        </p:nvSpPr>
        <p:spPr>
          <a:xfrm>
            <a:off x="2245940" y="6225704"/>
            <a:ext cx="208279" cy="16671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endParaRPr sz="1000" dirty="0">
              <a:latin typeface="游明朝"/>
              <a:ea typeface="游明朝"/>
              <a:cs typeface="YuMincho Extrabold"/>
            </a:endParaRPr>
          </a:p>
        </p:txBody>
      </p:sp>
      <p:sp>
        <p:nvSpPr>
          <p:cNvPr id="65" name="object 5">
            <a:extLst>
              <a:ext uri="{FF2B5EF4-FFF2-40B4-BE49-F238E27FC236}">
                <a16:creationId xmlns:a16="http://schemas.microsoft.com/office/drawing/2014/main" id="{1A6BD8C4-941A-4956-1AE8-84D18FFFC51C}"/>
              </a:ext>
            </a:extLst>
          </p:cNvPr>
          <p:cNvSpPr txBox="1"/>
          <p:nvPr/>
        </p:nvSpPr>
        <p:spPr>
          <a:xfrm>
            <a:off x="2811326" y="6175021"/>
            <a:ext cx="116205" cy="107081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6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67" name="object 4">
            <a:extLst>
              <a:ext uri="{FF2B5EF4-FFF2-40B4-BE49-F238E27FC236}">
                <a16:creationId xmlns:a16="http://schemas.microsoft.com/office/drawing/2014/main" id="{74DD0457-DF56-585E-AEB9-022884509F12}"/>
              </a:ext>
            </a:extLst>
          </p:cNvPr>
          <p:cNvSpPr txBox="1"/>
          <p:nvPr/>
        </p:nvSpPr>
        <p:spPr>
          <a:xfrm>
            <a:off x="4148417" y="6233331"/>
            <a:ext cx="476776" cy="13593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90" dirty="0" err="1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ご提供価格</a:t>
            </a:r>
            <a:endParaRPr sz="800" dirty="0" err="1"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69" name="object 5">
            <a:extLst>
              <a:ext uri="{FF2B5EF4-FFF2-40B4-BE49-F238E27FC236}">
                <a16:creationId xmlns:a16="http://schemas.microsoft.com/office/drawing/2014/main" id="{CACE70EC-E40E-85CD-0886-2F3B5ECC74EC}"/>
              </a:ext>
            </a:extLst>
          </p:cNvPr>
          <p:cNvSpPr txBox="1"/>
          <p:nvPr/>
        </p:nvSpPr>
        <p:spPr>
          <a:xfrm>
            <a:off x="5379725" y="6253452"/>
            <a:ext cx="116205" cy="10708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15"/>
              </a:spcBef>
            </a:pPr>
            <a:r>
              <a:rPr lang="ja-JP" sz="600" b="1" spc="-50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別</a:t>
            </a:r>
            <a:endParaRPr sz="600" b="1" spc="-50">
              <a:solidFill>
                <a:srgbClr val="D2232A"/>
              </a:solidFill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71" name="object 6">
            <a:extLst>
              <a:ext uri="{FF2B5EF4-FFF2-40B4-BE49-F238E27FC236}">
                <a16:creationId xmlns:a16="http://schemas.microsoft.com/office/drawing/2014/main" id="{6432CF97-A016-6EE3-8A2D-6422459E074C}"/>
              </a:ext>
            </a:extLst>
          </p:cNvPr>
          <p:cNvSpPr txBox="1"/>
          <p:nvPr/>
        </p:nvSpPr>
        <p:spPr>
          <a:xfrm>
            <a:off x="4140203" y="6117026"/>
            <a:ext cx="1787636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lang="en-US"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Medium"/>
              </a:rPr>
              <a:t>	              </a:t>
            </a:r>
            <a:endParaRPr lang="ja-JP" altLang="en-US" sz="1400" b="1" u="sng" dirty="0">
              <a:solidFill>
                <a:srgbClr val="D2232A"/>
              </a:solidFill>
              <a:uFill>
                <a:solidFill>
                  <a:srgbClr val="231F20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73" name="object 7">
            <a:extLst>
              <a:ext uri="{FF2B5EF4-FFF2-40B4-BE49-F238E27FC236}">
                <a16:creationId xmlns:a16="http://schemas.microsoft.com/office/drawing/2014/main" id="{D211884D-FE37-5E14-7277-2C7E68C279C4}"/>
              </a:ext>
            </a:extLst>
          </p:cNvPr>
          <p:cNvSpPr txBox="1"/>
          <p:nvPr/>
        </p:nvSpPr>
        <p:spPr>
          <a:xfrm>
            <a:off x="4931577" y="6128396"/>
            <a:ext cx="633316" cy="28982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spc="-25" dirty="0">
                <a:solidFill>
                  <a:srgbClr val="D2232A"/>
                </a:solidFill>
                <a:latin typeface="游明朝"/>
                <a:ea typeface="游明朝"/>
              </a:rPr>
              <a:t>100</a:t>
            </a:r>
            <a:endParaRPr b="1" spc="-25" dirty="0">
              <a:solidFill>
                <a:srgbClr val="D2232A"/>
              </a:solidFill>
              <a:latin typeface="游明朝"/>
              <a:ea typeface="游明朝"/>
            </a:endParaRPr>
          </a:p>
        </p:txBody>
      </p:sp>
      <p:sp>
        <p:nvSpPr>
          <p:cNvPr id="75" name="TextBox 27">
            <a:extLst>
              <a:ext uri="{FF2B5EF4-FFF2-40B4-BE49-F238E27FC236}">
                <a16:creationId xmlns:a16="http://schemas.microsoft.com/office/drawing/2014/main" id="{14842B81-73EB-E63C-16AC-0EFD393898BD}"/>
              </a:ext>
            </a:extLst>
          </p:cNvPr>
          <p:cNvSpPr txBox="1"/>
          <p:nvPr/>
        </p:nvSpPr>
        <p:spPr>
          <a:xfrm>
            <a:off x="4096886" y="6040782"/>
            <a:ext cx="593038" cy="2308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900" b="1" dirty="0">
                <a:latin typeface="游ゴシック"/>
                <a:ea typeface="游ゴシック"/>
              </a:rPr>
              <a:t>61332</a:t>
            </a:r>
            <a:endParaRPr lang="en-US" sz="900" b="1" dirty="0">
              <a:solidFill>
                <a:srgbClr val="000000"/>
              </a:solidFill>
              <a:latin typeface="游ゴシック"/>
              <a:ea typeface="游ゴシック"/>
            </a:endParaRPr>
          </a:p>
        </p:txBody>
      </p:sp>
      <p:sp>
        <p:nvSpPr>
          <p:cNvPr id="77" name="object 10">
            <a:extLst>
              <a:ext uri="{FF2B5EF4-FFF2-40B4-BE49-F238E27FC236}">
                <a16:creationId xmlns:a16="http://schemas.microsoft.com/office/drawing/2014/main" id="{F77748FD-3EE7-C5AB-738F-03A5DC94D50D}"/>
              </a:ext>
            </a:extLst>
          </p:cNvPr>
          <p:cNvSpPr txBox="1"/>
          <p:nvPr/>
        </p:nvSpPr>
        <p:spPr>
          <a:xfrm>
            <a:off x="4812805" y="6225704"/>
            <a:ext cx="208279" cy="16671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endParaRPr sz="1000" dirty="0">
              <a:latin typeface="游明朝"/>
              <a:ea typeface="游明朝"/>
              <a:cs typeface="YuMincho Extrabold"/>
            </a:endParaRPr>
          </a:p>
        </p:txBody>
      </p:sp>
      <p:sp>
        <p:nvSpPr>
          <p:cNvPr id="79" name="object 5">
            <a:extLst>
              <a:ext uri="{FF2B5EF4-FFF2-40B4-BE49-F238E27FC236}">
                <a16:creationId xmlns:a16="http://schemas.microsoft.com/office/drawing/2014/main" id="{897FD6E8-345B-CB92-6988-26E4309C3AA3}"/>
              </a:ext>
            </a:extLst>
          </p:cNvPr>
          <p:cNvSpPr txBox="1"/>
          <p:nvPr/>
        </p:nvSpPr>
        <p:spPr>
          <a:xfrm>
            <a:off x="5378191" y="6175021"/>
            <a:ext cx="116205" cy="107081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6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81" name="object 4">
            <a:extLst>
              <a:ext uri="{FF2B5EF4-FFF2-40B4-BE49-F238E27FC236}">
                <a16:creationId xmlns:a16="http://schemas.microsoft.com/office/drawing/2014/main" id="{642FCE78-D886-505D-6E84-2BE1A986848D}"/>
              </a:ext>
            </a:extLst>
          </p:cNvPr>
          <p:cNvSpPr txBox="1"/>
          <p:nvPr/>
        </p:nvSpPr>
        <p:spPr>
          <a:xfrm>
            <a:off x="5650425" y="6233331"/>
            <a:ext cx="476776" cy="13593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90" dirty="0" err="1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ご提供価格</a:t>
            </a:r>
            <a:endParaRPr sz="800" dirty="0" err="1"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83" name="object 5">
            <a:extLst>
              <a:ext uri="{FF2B5EF4-FFF2-40B4-BE49-F238E27FC236}">
                <a16:creationId xmlns:a16="http://schemas.microsoft.com/office/drawing/2014/main" id="{66316F1A-7187-C063-1AAC-31CC6145C5E3}"/>
              </a:ext>
            </a:extLst>
          </p:cNvPr>
          <p:cNvSpPr txBox="1"/>
          <p:nvPr/>
        </p:nvSpPr>
        <p:spPr>
          <a:xfrm>
            <a:off x="6881733" y="6253452"/>
            <a:ext cx="116205" cy="10708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15"/>
              </a:spcBef>
            </a:pPr>
            <a:r>
              <a:rPr lang="ja-JP" sz="600" b="1" spc="-50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別</a:t>
            </a:r>
            <a:endParaRPr sz="600" b="1" spc="-50">
              <a:solidFill>
                <a:srgbClr val="D2232A"/>
              </a:solidFill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85" name="object 6">
            <a:extLst>
              <a:ext uri="{FF2B5EF4-FFF2-40B4-BE49-F238E27FC236}">
                <a16:creationId xmlns:a16="http://schemas.microsoft.com/office/drawing/2014/main" id="{7A78411C-2CEA-CE54-DD83-E442A1245CF2}"/>
              </a:ext>
            </a:extLst>
          </p:cNvPr>
          <p:cNvSpPr txBox="1"/>
          <p:nvPr/>
        </p:nvSpPr>
        <p:spPr>
          <a:xfrm>
            <a:off x="5642211" y="6117026"/>
            <a:ext cx="1787636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Medium"/>
              </a:rPr>
              <a:t>	              </a:t>
            </a:r>
            <a:endParaRPr lang="ja-JP" altLang="en-US" sz="1400" b="1" u="sng">
              <a:solidFill>
                <a:srgbClr val="D2232A"/>
              </a:solidFill>
              <a:uFill>
                <a:solidFill>
                  <a:srgbClr val="231F20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87" name="object 7">
            <a:extLst>
              <a:ext uri="{FF2B5EF4-FFF2-40B4-BE49-F238E27FC236}">
                <a16:creationId xmlns:a16="http://schemas.microsoft.com/office/drawing/2014/main" id="{1587E63A-31FF-77AB-C383-104BA16BFC9A}"/>
              </a:ext>
            </a:extLst>
          </p:cNvPr>
          <p:cNvSpPr txBox="1"/>
          <p:nvPr/>
        </p:nvSpPr>
        <p:spPr>
          <a:xfrm>
            <a:off x="6276659" y="6128396"/>
            <a:ext cx="633316" cy="28982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spc="-25" dirty="0">
                <a:solidFill>
                  <a:srgbClr val="D2232A"/>
                </a:solidFill>
                <a:latin typeface="游明朝"/>
                <a:ea typeface="游明朝"/>
              </a:rPr>
              <a:t>1,780</a:t>
            </a:r>
            <a:endParaRPr dirty="0"/>
          </a:p>
        </p:txBody>
      </p:sp>
      <p:sp>
        <p:nvSpPr>
          <p:cNvPr id="89" name="TextBox 27">
            <a:extLst>
              <a:ext uri="{FF2B5EF4-FFF2-40B4-BE49-F238E27FC236}">
                <a16:creationId xmlns:a16="http://schemas.microsoft.com/office/drawing/2014/main" id="{618DFB38-B950-7C96-580C-8CE0E20B50E7}"/>
              </a:ext>
            </a:extLst>
          </p:cNvPr>
          <p:cNvSpPr txBox="1"/>
          <p:nvPr/>
        </p:nvSpPr>
        <p:spPr>
          <a:xfrm>
            <a:off x="5598894" y="6040782"/>
            <a:ext cx="593038" cy="2308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900" b="1" dirty="0">
                <a:latin typeface="游ゴシック"/>
                <a:ea typeface="游ゴシック"/>
              </a:rPr>
              <a:t>29890</a:t>
            </a:r>
            <a:endParaRPr lang="en-US" sz="900" b="1" dirty="0">
              <a:solidFill>
                <a:srgbClr val="000000"/>
              </a:solidFill>
              <a:latin typeface="游ゴシック"/>
              <a:ea typeface="游ゴシック"/>
            </a:endParaRPr>
          </a:p>
        </p:txBody>
      </p:sp>
      <p:sp>
        <p:nvSpPr>
          <p:cNvPr id="91" name="object 10">
            <a:extLst>
              <a:ext uri="{FF2B5EF4-FFF2-40B4-BE49-F238E27FC236}">
                <a16:creationId xmlns:a16="http://schemas.microsoft.com/office/drawing/2014/main" id="{0BEAA4E9-1F4C-3253-E3DA-3E41CAB98EF5}"/>
              </a:ext>
            </a:extLst>
          </p:cNvPr>
          <p:cNvSpPr txBox="1"/>
          <p:nvPr/>
        </p:nvSpPr>
        <p:spPr>
          <a:xfrm>
            <a:off x="6135469" y="6225704"/>
            <a:ext cx="208279" cy="16671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endParaRPr sz="1000" dirty="0">
              <a:latin typeface="游明朝"/>
              <a:ea typeface="游明朝"/>
              <a:cs typeface="YuMincho Extrabold"/>
            </a:endParaRPr>
          </a:p>
        </p:txBody>
      </p:sp>
      <p:sp>
        <p:nvSpPr>
          <p:cNvPr id="93" name="object 5">
            <a:extLst>
              <a:ext uri="{FF2B5EF4-FFF2-40B4-BE49-F238E27FC236}">
                <a16:creationId xmlns:a16="http://schemas.microsoft.com/office/drawing/2014/main" id="{E9B9A3FB-287A-3023-9F0A-E13391C5AC04}"/>
              </a:ext>
            </a:extLst>
          </p:cNvPr>
          <p:cNvSpPr txBox="1"/>
          <p:nvPr/>
        </p:nvSpPr>
        <p:spPr>
          <a:xfrm>
            <a:off x="6880199" y="6175021"/>
            <a:ext cx="116205" cy="107081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6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37" name="object 34"/>
          <p:cNvSpPr txBox="1"/>
          <p:nvPr/>
        </p:nvSpPr>
        <p:spPr>
          <a:xfrm>
            <a:off x="4173278" y="6411278"/>
            <a:ext cx="1232535" cy="35941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R="581025" algn="l">
              <a:lnSpc>
                <a:spcPct val="100000"/>
              </a:lnSpc>
              <a:spcBef>
                <a:spcPts val="190"/>
              </a:spcBef>
            </a:pPr>
            <a:r>
              <a:rPr lang="ja-JP" altLang="en-US" sz="650" spc="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    </a:t>
            </a:r>
            <a:r>
              <a:rPr lang="en-US" altLang="ja-JP" sz="6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96</a:t>
            </a:r>
            <a:r>
              <a:rPr lang="ja-JP" altLang="en-US" sz="6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枚</a:t>
            </a:r>
            <a:endParaRPr lang="ja-JP" altLang="en-US" sz="650" dirty="0">
              <a:latin typeface="游ゴシック"/>
              <a:ea typeface="游ゴシック"/>
              <a:cs typeface="A-OTF UD Shin Go Pro R"/>
            </a:endParaRPr>
          </a:p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ja-JP" altLang="en-US" sz="650" spc="-3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商品サイズ   </a:t>
            </a:r>
            <a:r>
              <a:rPr lang="en-US" altLang="ja-JP" sz="6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310×320×115</a:t>
            </a:r>
            <a:r>
              <a:rPr lang="en-US" sz="6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mm</a:t>
            </a:r>
            <a:endParaRPr lang="en-US" sz="650" dirty="0">
              <a:latin typeface="游ゴシック"/>
              <a:ea typeface="游ゴシック"/>
              <a:cs typeface="A-OTF UD Shin Go Pro R"/>
            </a:endParaRPr>
          </a:p>
          <a:p>
            <a:pPr marR="530860" algn="l">
              <a:lnSpc>
                <a:spcPct val="100000"/>
              </a:lnSpc>
              <a:spcBef>
                <a:spcPts val="95"/>
              </a:spcBef>
            </a:pPr>
            <a:r>
              <a:rPr lang="ja-JP" altLang="en-US" sz="650" spc="8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　　 材質  </a:t>
            </a:r>
            <a:r>
              <a:rPr lang="ja-JP" altLang="en-US" sz="6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紙</a:t>
            </a:r>
            <a:endParaRPr lang="ja-JP" altLang="en-US" sz="650" dirty="0">
              <a:latin typeface="游ゴシック"/>
              <a:ea typeface="游ゴシック"/>
              <a:cs typeface="A-OTF UD Shin Go Pro 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81</Words>
  <Application>Microsoft Office PowerPoint</Application>
  <PresentationFormat>ユーザー設定</PresentationFormat>
  <Paragraphs>38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福袋2027_P21-26.indd</dc:title>
  <cp:lastModifiedBy>恵美子 川上</cp:lastModifiedBy>
  <cp:revision>43</cp:revision>
  <dcterms:created xsi:type="dcterms:W3CDTF">2026-09-28T04:20:09Z</dcterms:created>
  <dcterms:modified xsi:type="dcterms:W3CDTF">2026-09-29T05:05:58Z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